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13" r:id="rId2"/>
    <p:sldId id="371" r:id="rId3"/>
    <p:sldId id="451" r:id="rId4"/>
    <p:sldId id="406" r:id="rId5"/>
    <p:sldId id="464" r:id="rId6"/>
    <p:sldId id="401" r:id="rId7"/>
    <p:sldId id="466" r:id="rId8"/>
    <p:sldId id="467" r:id="rId9"/>
    <p:sldId id="469" r:id="rId10"/>
    <p:sldId id="432" r:id="rId11"/>
    <p:sldId id="434" r:id="rId12"/>
    <p:sldId id="471" r:id="rId13"/>
    <p:sldId id="480" r:id="rId14"/>
    <p:sldId id="472" r:id="rId15"/>
    <p:sldId id="481" r:id="rId16"/>
    <p:sldId id="474" r:id="rId17"/>
    <p:sldId id="482" r:id="rId18"/>
    <p:sldId id="476" r:id="rId19"/>
    <p:sldId id="473" r:id="rId20"/>
    <p:sldId id="465" r:id="rId21"/>
    <p:sldId id="438" r:id="rId22"/>
    <p:sldId id="441" r:id="rId23"/>
    <p:sldId id="423" r:id="rId24"/>
    <p:sldId id="457" r:id="rId25"/>
    <p:sldId id="456" r:id="rId26"/>
    <p:sldId id="463" r:id="rId27"/>
    <p:sldId id="447" r:id="rId28"/>
    <p:sldId id="458" r:id="rId29"/>
    <p:sldId id="459" r:id="rId30"/>
    <p:sldId id="446" r:id="rId31"/>
    <p:sldId id="448" r:id="rId32"/>
    <p:sldId id="421" r:id="rId33"/>
    <p:sldId id="450" r:id="rId34"/>
    <p:sldId id="455" r:id="rId35"/>
    <p:sldId id="462" r:id="rId36"/>
    <p:sldId id="460" r:id="rId37"/>
    <p:sldId id="46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40" autoAdjust="0"/>
    <p:restoredTop sz="97146"/>
  </p:normalViewPr>
  <p:slideViewPr>
    <p:cSldViewPr snapToGrid="0">
      <p:cViewPr>
        <p:scale>
          <a:sx n="113" d="100"/>
          <a:sy n="113" d="100"/>
        </p:scale>
        <p:origin x="72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3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5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251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57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6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1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739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74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50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3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4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8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7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82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05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24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74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01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6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7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2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6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9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2022. 2. 21.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0551" y="3043835"/>
            <a:ext cx="733089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Classification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396977"/>
            <a:ext cx="5011036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3867" y="2396977"/>
            <a:ext cx="3350367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396977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359554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73867" y="3614821"/>
            <a:ext cx="7044266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857392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453435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6E439A-EBA1-8B49-B941-C4E3D6841882}"/>
              </a:ext>
            </a:extLst>
          </p:cNvPr>
          <p:cNvGraphicFramePr>
            <a:graphicFrameLocks noGrp="1"/>
          </p:cNvGraphicFramePr>
          <p:nvPr/>
        </p:nvGraphicFramePr>
        <p:xfrm>
          <a:off x="1064302" y="923593"/>
          <a:ext cx="10103372" cy="5637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77">
                  <a:extLst>
                    <a:ext uri="{9D8B030D-6E8A-4147-A177-3AD203B41FA5}">
                      <a16:colId xmlns:a16="http://schemas.microsoft.com/office/drawing/2014/main" val="2008674564"/>
                    </a:ext>
                  </a:extLst>
                </a:gridCol>
                <a:gridCol w="3455809">
                  <a:extLst>
                    <a:ext uri="{9D8B030D-6E8A-4147-A177-3AD203B41FA5}">
                      <a16:colId xmlns:a16="http://schemas.microsoft.com/office/drawing/2014/main" val="2328874701"/>
                    </a:ext>
                  </a:extLst>
                </a:gridCol>
                <a:gridCol w="717824">
                  <a:extLst>
                    <a:ext uri="{9D8B030D-6E8A-4147-A177-3AD203B41FA5}">
                      <a16:colId xmlns:a16="http://schemas.microsoft.com/office/drawing/2014/main" val="431714668"/>
                    </a:ext>
                  </a:extLst>
                </a:gridCol>
                <a:gridCol w="761407">
                  <a:extLst>
                    <a:ext uri="{9D8B030D-6E8A-4147-A177-3AD203B41FA5}">
                      <a16:colId xmlns:a16="http://schemas.microsoft.com/office/drawing/2014/main" val="1010983420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2178049269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298686760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491975882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904870984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60434545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743935261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Number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All Positive Beta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AUC_train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483506241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TTR + LRG1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FALSE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177870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01644837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0228036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39219066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401685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830076800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2339639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2464637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76543499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0.972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0499841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950724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40710462"/>
                  </a:ext>
                </a:extLst>
              </a:tr>
              <a:tr h="21591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772246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141852166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1059953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8057679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0430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1386867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66639685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661454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27685612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03711150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0947714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1642641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06564E3-86C8-274F-9EBA-08CFA54ED23B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1669"/>
              </p:ext>
            </p:extLst>
          </p:nvPr>
        </p:nvGraphicFramePr>
        <p:xfrm>
          <a:off x="826361" y="1587450"/>
          <a:ext cx="10515601" cy="4099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2">
                  <a:extLst>
                    <a:ext uri="{9D8B030D-6E8A-4147-A177-3AD203B41FA5}">
                      <a16:colId xmlns:a16="http://schemas.microsoft.com/office/drawing/2014/main" val="3614696196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2473">
                  <a:extLst>
                    <a:ext uri="{9D8B030D-6E8A-4147-A177-3AD203B41FA5}">
                      <a16:colId xmlns:a16="http://schemas.microsoft.com/office/drawing/2014/main" val="152193796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0.986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0.902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776377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60755813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TRUE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4252481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020772320"/>
                  </a:ext>
                </a:extLst>
              </a:tr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 + ICAM1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22499981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67095479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0.960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0.875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302524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3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2627776" y="5667044"/>
            <a:ext cx="6568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전체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DAC vs other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AUC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성능은 좋지만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</a:p>
          <a:p>
            <a:pPr algn="ctr" fontAlgn="ctr">
              <a:lnSpc>
                <a:spcPct val="15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Low CA19-9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인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환자에 대한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(Test4)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AUC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성능도 높이고 싶다 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222174-9A96-EF4C-9339-94A253D15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58" y="742542"/>
            <a:ext cx="6568607" cy="46472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2FBBFD-D3D1-8543-98DE-4026A6F3CF8B}"/>
              </a:ext>
            </a:extLst>
          </p:cNvPr>
          <p:cNvSpPr/>
          <p:nvPr/>
        </p:nvSpPr>
        <p:spPr>
          <a:xfrm>
            <a:off x="7645242" y="933791"/>
            <a:ext cx="1746899" cy="4455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6583F9-C7D6-CB4A-9078-A478E86313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2974722" y="887653"/>
            <a:ext cx="2901787" cy="1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A5671-C99A-7C45-8642-14F352E2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86" y="1185220"/>
            <a:ext cx="7979551" cy="54988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9A2807-01B4-0B4C-B09C-43B2181D888D}"/>
              </a:ext>
            </a:extLst>
          </p:cNvPr>
          <p:cNvSpPr/>
          <p:nvPr/>
        </p:nvSpPr>
        <p:spPr>
          <a:xfrm>
            <a:off x="5368877" y="5423935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F4A78-404B-684B-8283-A60BB29656A2}"/>
              </a:ext>
            </a:extLst>
          </p:cNvPr>
          <p:cNvSpPr/>
          <p:nvPr/>
        </p:nvSpPr>
        <p:spPr>
          <a:xfrm>
            <a:off x="7707849" y="4346086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9A33AA-0CFD-8D46-ADB6-374FAE992609}"/>
              </a:ext>
            </a:extLst>
          </p:cNvPr>
          <p:cNvSpPr/>
          <p:nvPr/>
        </p:nvSpPr>
        <p:spPr>
          <a:xfrm>
            <a:off x="5376230" y="4336037"/>
            <a:ext cx="368732" cy="9649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434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IFRD1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1FA846-D491-C547-9B69-13F29036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01" y="1170222"/>
            <a:ext cx="7627597" cy="54163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10FB1B-B9ED-F944-8A5C-533111923DC2}"/>
              </a:ext>
            </a:extLst>
          </p:cNvPr>
          <p:cNvSpPr/>
          <p:nvPr/>
        </p:nvSpPr>
        <p:spPr>
          <a:xfrm>
            <a:off x="7615216" y="4255651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E0484C-58B8-6745-9133-CC1A7FC2CA8B}"/>
              </a:ext>
            </a:extLst>
          </p:cNvPr>
          <p:cNvSpPr/>
          <p:nvPr/>
        </p:nvSpPr>
        <p:spPr>
          <a:xfrm>
            <a:off x="5351837" y="5332999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08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1630237" y="2093877"/>
            <a:ext cx="8435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사용하는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5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마커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set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중에서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유독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Normal(NL)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에서 낮게 나오는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들이 존재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그렇다면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Normal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그룹을 따로 생각하면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을 더 잘 해낼수도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하게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하자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=&gt;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Pancreatic Cancer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vs Pancreatic Benign vs Normal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06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3DFFD8-BF3C-144B-BD49-1648BEE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6" y="1790970"/>
            <a:ext cx="11120002" cy="39917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46D525-3D20-DC46-902F-38BE10C774C1}"/>
              </a:ext>
            </a:extLst>
          </p:cNvPr>
          <p:cNvSpPr/>
          <p:nvPr/>
        </p:nvSpPr>
        <p:spPr>
          <a:xfrm>
            <a:off x="0" y="851055"/>
            <a:ext cx="84354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How to compute AUC in multi-class classification?: </a:t>
            </a:r>
            <a:r>
              <a:rPr lang="en-US" altLang="ko-Kore-KR" sz="1600" b="1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microaverage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vs </a:t>
            </a:r>
            <a:r>
              <a:rPr lang="en-US" altLang="ko-Kore-KR" sz="16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macroaverage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45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46D525-3D20-DC46-902F-38BE10C774C1}"/>
              </a:ext>
            </a:extLst>
          </p:cNvPr>
          <p:cNvSpPr/>
          <p:nvPr/>
        </p:nvSpPr>
        <p:spPr>
          <a:xfrm>
            <a:off x="1540413" y="1659285"/>
            <a:ext cx="84354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 Data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이기 때문에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microaverage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를 계산할 때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PDAC, PB vs NL</a:t>
            </a: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vs PB, NL</a:t>
            </a: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두 경우에 대한 </a:t>
            </a:r>
            <a:r>
              <a:rPr lang="en-US" altLang="ko-Kore-KR" sz="16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</a:t>
            </a:r>
            <a:r>
              <a:rPr lang="en-US" altLang="ko-KR" sz="16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icroaverage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결과 이용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89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47378"/>
              </p:ext>
            </p:extLst>
          </p:nvPr>
        </p:nvGraphicFramePr>
        <p:xfrm>
          <a:off x="2390606" y="1462641"/>
          <a:ext cx="6076209" cy="451753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857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807D14-52C5-A845-BFDC-973DE992C9EB}"/>
              </a:ext>
            </a:extLst>
          </p:cNvPr>
          <p:cNvSpPr/>
          <p:nvPr/>
        </p:nvSpPr>
        <p:spPr>
          <a:xfrm>
            <a:off x="8979910" y="2440466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(low CA19-9) </a:t>
            </a:r>
            <a:endParaRPr lang="ko-Kore-KR" altLang="en-US" dirty="0"/>
          </a:p>
        </p:txBody>
      </p:sp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372408AB-3BE5-D845-93AF-02A31FEC52F0}"/>
              </a:ext>
            </a:extLst>
          </p:cNvPr>
          <p:cNvSpPr/>
          <p:nvPr/>
        </p:nvSpPr>
        <p:spPr>
          <a:xfrm>
            <a:off x="8557249" y="1919235"/>
            <a:ext cx="345589" cy="1617785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BDDBFB0E-7DCA-C544-BA32-C4243A09318D}"/>
              </a:ext>
            </a:extLst>
          </p:cNvPr>
          <p:cNvSpPr/>
          <p:nvPr/>
        </p:nvSpPr>
        <p:spPr>
          <a:xfrm>
            <a:off x="8557249" y="3840145"/>
            <a:ext cx="345589" cy="1977851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128506-CBA9-0F41-B668-E5C57932E21B}"/>
              </a:ext>
            </a:extLst>
          </p:cNvPr>
          <p:cNvSpPr/>
          <p:nvPr/>
        </p:nvSpPr>
        <p:spPr>
          <a:xfrm>
            <a:off x="6963508" y="17886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CA02EC-F174-8641-BE29-B417C83548DE}"/>
              </a:ext>
            </a:extLst>
          </p:cNvPr>
          <p:cNvSpPr/>
          <p:nvPr/>
        </p:nvSpPr>
        <p:spPr>
          <a:xfrm>
            <a:off x="6963507" y="3738688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C5A255-6546-7544-9B20-A9E7412EC8EB}"/>
              </a:ext>
            </a:extLst>
          </p:cNvPr>
          <p:cNvSpPr/>
          <p:nvPr/>
        </p:nvSpPr>
        <p:spPr>
          <a:xfrm>
            <a:off x="6963507" y="5355167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6B44E7-16C8-184D-B943-8E2BD5BF3880}"/>
              </a:ext>
            </a:extLst>
          </p:cNvPr>
          <p:cNvSpPr/>
          <p:nvPr/>
        </p:nvSpPr>
        <p:spPr>
          <a:xfrm>
            <a:off x="7859485" y="5365214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EE6C3E-8633-6045-A0A7-438136A5F956}"/>
              </a:ext>
            </a:extLst>
          </p:cNvPr>
          <p:cNvSpPr/>
          <p:nvPr/>
        </p:nvSpPr>
        <p:spPr>
          <a:xfrm>
            <a:off x="7859484" y="3738688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6B005B-7968-A045-9CCC-44CBC3429EDB}"/>
              </a:ext>
            </a:extLst>
          </p:cNvPr>
          <p:cNvSpPr/>
          <p:nvPr/>
        </p:nvSpPr>
        <p:spPr>
          <a:xfrm>
            <a:off x="7859483" y="17886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6F1B0-C5A3-4C44-A95E-3D8A1502A9CE}"/>
              </a:ext>
            </a:extLst>
          </p:cNvPr>
          <p:cNvSpPr/>
          <p:nvPr/>
        </p:nvSpPr>
        <p:spPr>
          <a:xfrm>
            <a:off x="6067533" y="1783582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118410-9461-A645-9F0B-BC9BF33C32C7}"/>
              </a:ext>
            </a:extLst>
          </p:cNvPr>
          <p:cNvSpPr/>
          <p:nvPr/>
        </p:nvSpPr>
        <p:spPr>
          <a:xfrm>
            <a:off x="6074114" y="37214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A1ACD3-3219-5244-9ED9-AD180AA09578}"/>
              </a:ext>
            </a:extLst>
          </p:cNvPr>
          <p:cNvSpPr/>
          <p:nvPr/>
        </p:nvSpPr>
        <p:spPr>
          <a:xfrm>
            <a:off x="6067529" y="5358241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345BE8-87F9-D54E-A428-40A9ECBB1875}"/>
              </a:ext>
            </a:extLst>
          </p:cNvPr>
          <p:cNvSpPr/>
          <p:nvPr/>
        </p:nvSpPr>
        <p:spPr>
          <a:xfrm>
            <a:off x="1210980" y="732172"/>
            <a:ext cx="8435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Low CA19-9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인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 AUC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따로 구함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7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2FDDC5-75CB-0847-B747-6BE273FA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5" y="854829"/>
            <a:ext cx="4665032" cy="29494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963BC3-CC54-3742-BFA1-DA5C603FA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862" y="1246154"/>
            <a:ext cx="6085796" cy="4737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43E231-63BE-7E43-8E8C-11C64E918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74" y="3866796"/>
            <a:ext cx="2235200" cy="889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3E9B59-B796-634E-929C-A7CF8D16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102" y="3924518"/>
            <a:ext cx="2209800" cy="76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BC1B3-A21D-4744-94E1-7A6D51214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803369" y="1770873"/>
            <a:ext cx="520807" cy="5703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8CA413-FCDB-6441-B119-F50A6A8460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56538" y="1943491"/>
            <a:ext cx="846831" cy="5703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68B4DA-91EE-544B-B019-23326B472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821749" y="3044381"/>
            <a:ext cx="571024" cy="3846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9DB6C5-7C06-F446-BB2C-7896EC4D5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882802" y="2228687"/>
            <a:ext cx="571024" cy="3846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D9006F-1E37-AF47-B818-2626C656A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060638" y="2301882"/>
            <a:ext cx="107676" cy="3846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930B3A7-979C-DA4F-9F1C-D979E1F44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036077" y="2803591"/>
            <a:ext cx="107676" cy="3846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CCD7C2B-D5EC-F646-AC3F-79D654230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37787" y="2959714"/>
            <a:ext cx="107676" cy="3846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9EF60E-7F6F-7648-9A04-394CE463EB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69932" y="2387944"/>
            <a:ext cx="107676" cy="3846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3F226C-08EB-584B-A527-05E9C55C03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188974" y="3156610"/>
            <a:ext cx="443749" cy="1735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3FCDE48-A780-BB41-A7D3-D67905476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748057" y="3251324"/>
            <a:ext cx="443749" cy="1776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1EC2C-D553-9C40-9B8A-762171CA3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80135" y="3643995"/>
            <a:ext cx="264695" cy="8978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206B5FA-C0E6-CE48-B2D4-3163B5A3DB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14651" y="3905610"/>
            <a:ext cx="264695" cy="63624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E4B5EDC-AF45-654E-B5E0-AFF4DFC86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756561" y="4202999"/>
            <a:ext cx="264695" cy="4292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66395B-2CC6-0D49-A1AA-632B5F1B5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679438" y="4427693"/>
            <a:ext cx="237894" cy="3858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AF5D6-3FD8-B94D-AE5D-AAF9A35FEC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91912" y="3167734"/>
            <a:ext cx="237894" cy="3858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FDBFE10-3F29-A540-AD5E-B66B4CE3F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125883" y="3085585"/>
            <a:ext cx="237894" cy="3858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97C24F-37D1-1049-881D-0F539F878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370655" y="4338894"/>
            <a:ext cx="162847" cy="3858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4C46FB3-996D-1340-A744-B2928FCB70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116242" y="1143906"/>
            <a:ext cx="5695416" cy="3858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A7349F4-9A6F-B54A-91EF-F0EB4F146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556359" y="5065927"/>
            <a:ext cx="3408027" cy="2571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C7996F-3CFA-654F-AEC3-378018B8D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561544" y="4417645"/>
            <a:ext cx="3702658" cy="9054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A2FD52-01E0-A34B-8C94-40E2CCFFA2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68" y="4552194"/>
            <a:ext cx="2745182" cy="71522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59D0BB2-AB93-F34F-B2C5-CE406B911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9984219" y="4767362"/>
            <a:ext cx="519066" cy="46185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4800DB-C63D-BF40-91E9-23D5E6639D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163"/>
          <a:stretch/>
        </p:blipFill>
        <p:spPr>
          <a:xfrm>
            <a:off x="721704" y="4941693"/>
            <a:ext cx="733966" cy="889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ED59C29-69CE-5E4A-9479-B11D86330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68"/>
          <a:stretch/>
        </p:blipFill>
        <p:spPr>
          <a:xfrm>
            <a:off x="2118468" y="4933518"/>
            <a:ext cx="1482654" cy="889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A676CBC-5782-C247-91E2-54E5BD22B4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926232" y="5037964"/>
            <a:ext cx="497592" cy="2965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866F90F-F656-9347-A361-63F8952CC9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690180" y="5386193"/>
            <a:ext cx="497592" cy="29658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391FD9A-B00A-7C41-AADC-F3654419C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74315" y="5400445"/>
            <a:ext cx="211016" cy="29658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5D841B1-DCD9-8B47-B09A-E558A0048A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4292968" y="5386193"/>
            <a:ext cx="211016" cy="29658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4F0FCDE-6859-0941-9D21-2A89A0D48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77" t="51474" r="4091" b="15164"/>
          <a:stretch/>
        </p:blipFill>
        <p:spPr>
          <a:xfrm>
            <a:off x="4468796" y="5416310"/>
            <a:ext cx="483517" cy="29658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24B915-1349-4549-A4B6-6B19AF3A64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98" t="46820" b="48037"/>
          <a:stretch/>
        </p:blipFill>
        <p:spPr>
          <a:xfrm>
            <a:off x="2359992" y="5343223"/>
            <a:ext cx="2739877" cy="457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18C35A-13B6-C54C-A345-F64B01DED38E}"/>
              </a:ext>
            </a:extLst>
          </p:cNvPr>
          <p:cNvSpPr/>
          <p:nvPr/>
        </p:nvSpPr>
        <p:spPr>
          <a:xfrm>
            <a:off x="1398231" y="5216916"/>
            <a:ext cx="83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Pooled</a:t>
            </a:r>
            <a:endParaRPr lang="ko-Kore-KR" altLang="en-US" sz="16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161D90-5A6C-E445-ABD5-BCD3336F8AFC}"/>
              </a:ext>
            </a:extLst>
          </p:cNvPr>
          <p:cNvSpPr/>
          <p:nvPr/>
        </p:nvSpPr>
        <p:spPr>
          <a:xfrm>
            <a:off x="3078396" y="5018291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CBAE7E-218F-084B-8876-BC73F789AB4C}"/>
              </a:ext>
            </a:extLst>
          </p:cNvPr>
          <p:cNvSpPr/>
          <p:nvPr/>
        </p:nvSpPr>
        <p:spPr>
          <a:xfrm>
            <a:off x="2698959" y="5369915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A25365-D962-2647-9593-957E05D106E8}"/>
              </a:ext>
            </a:extLst>
          </p:cNvPr>
          <p:cNvSpPr/>
          <p:nvPr/>
        </p:nvSpPr>
        <p:spPr>
          <a:xfrm>
            <a:off x="3401826" y="5364072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D976C0D-1F29-3742-8F07-A8BE85B247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15482" y="5029952"/>
            <a:ext cx="211016" cy="296585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B9FD5A-5856-F747-A127-2B4DCB9B6BF4}"/>
              </a:ext>
            </a:extLst>
          </p:cNvPr>
          <p:cNvSpPr/>
          <p:nvPr/>
        </p:nvSpPr>
        <p:spPr>
          <a:xfrm>
            <a:off x="4332306" y="5028284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474E60-140F-5740-8E0D-7ABA2B7F802F}"/>
              </a:ext>
            </a:extLst>
          </p:cNvPr>
          <p:cNvSpPr/>
          <p:nvPr/>
        </p:nvSpPr>
        <p:spPr>
          <a:xfrm>
            <a:off x="4856363" y="5389985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83996B-F859-7E4D-AB18-C508166CCB89}"/>
              </a:ext>
            </a:extLst>
          </p:cNvPr>
          <p:cNvSpPr/>
          <p:nvPr/>
        </p:nvSpPr>
        <p:spPr>
          <a:xfrm>
            <a:off x="4062547" y="5379937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7A6E21C-DA3F-1A4F-B76A-C2B2FE51D3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163"/>
          <a:stretch/>
        </p:blipFill>
        <p:spPr>
          <a:xfrm>
            <a:off x="736505" y="5797766"/>
            <a:ext cx="733966" cy="889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4E318A5-53A6-BA48-8C5C-07781C291E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68"/>
          <a:stretch/>
        </p:blipFill>
        <p:spPr>
          <a:xfrm>
            <a:off x="2133269" y="5789591"/>
            <a:ext cx="1482654" cy="889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5E657A3-3A81-4042-8BCF-23AEB938C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941033" y="5894037"/>
            <a:ext cx="497592" cy="29658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F598E48-9192-074B-BBCE-4B2C33370C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704981" y="6242266"/>
            <a:ext cx="497592" cy="29658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7D2B78D-FCE3-0240-9EAC-565F27CFC2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89116" y="6256518"/>
            <a:ext cx="211016" cy="29658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3260154-7EB9-EF4B-A451-2014EDBF4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4307769" y="6242266"/>
            <a:ext cx="211016" cy="29658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FBF9FC2-C26C-894B-BFEB-1D0A0CAADC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77" t="51474" r="4091" b="15164"/>
          <a:stretch/>
        </p:blipFill>
        <p:spPr>
          <a:xfrm>
            <a:off x="4483597" y="6272383"/>
            <a:ext cx="483517" cy="29658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5C49FF1-1B71-BC45-93B9-B9921130B6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98" t="46820" b="48037"/>
          <a:stretch/>
        </p:blipFill>
        <p:spPr>
          <a:xfrm>
            <a:off x="2374793" y="6199296"/>
            <a:ext cx="2739877" cy="4571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C4A718D-9139-3744-A50A-AC6C9DEAEFDC}"/>
              </a:ext>
            </a:extLst>
          </p:cNvPr>
          <p:cNvSpPr/>
          <p:nvPr/>
        </p:nvSpPr>
        <p:spPr>
          <a:xfrm>
            <a:off x="1413032" y="6072989"/>
            <a:ext cx="83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Pooled</a:t>
            </a:r>
            <a:endParaRPr lang="ko-Kore-KR" altLang="en-US" sz="16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59F094-CC38-424C-B024-8B75CDF12E40}"/>
              </a:ext>
            </a:extLst>
          </p:cNvPr>
          <p:cNvSpPr/>
          <p:nvPr/>
        </p:nvSpPr>
        <p:spPr>
          <a:xfrm>
            <a:off x="3093197" y="5874364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11FFC8D-41EC-C743-9EBA-D07E2595D02A}"/>
              </a:ext>
            </a:extLst>
          </p:cNvPr>
          <p:cNvSpPr/>
          <p:nvPr/>
        </p:nvSpPr>
        <p:spPr>
          <a:xfrm>
            <a:off x="2713760" y="6225988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495D10-C865-4449-B2DC-9B4DBCE072F8}"/>
              </a:ext>
            </a:extLst>
          </p:cNvPr>
          <p:cNvSpPr/>
          <p:nvPr/>
        </p:nvSpPr>
        <p:spPr>
          <a:xfrm>
            <a:off x="3416627" y="6220145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79D25182-AF15-5A41-BF0D-D339E07973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30283" y="5886025"/>
            <a:ext cx="211016" cy="29658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43903D-B3F5-8448-A63A-127039AF60DF}"/>
              </a:ext>
            </a:extLst>
          </p:cNvPr>
          <p:cNvSpPr/>
          <p:nvPr/>
        </p:nvSpPr>
        <p:spPr>
          <a:xfrm>
            <a:off x="4347107" y="5884357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08EB386-9601-9A44-8CBE-603EF5F031F3}"/>
              </a:ext>
            </a:extLst>
          </p:cNvPr>
          <p:cNvSpPr/>
          <p:nvPr/>
        </p:nvSpPr>
        <p:spPr>
          <a:xfrm>
            <a:off x="4871164" y="6246058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13C2400-A5B6-5D4E-91C4-F9D28DEEF71A}"/>
              </a:ext>
            </a:extLst>
          </p:cNvPr>
          <p:cNvSpPr/>
          <p:nvPr/>
        </p:nvSpPr>
        <p:spPr>
          <a:xfrm>
            <a:off x="4077348" y="623601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372D4F8-3148-3E4C-8977-F9792089C7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4" t="28084" r="68726" b="27508"/>
          <a:stretch/>
        </p:blipFill>
        <p:spPr>
          <a:xfrm>
            <a:off x="758488" y="6069023"/>
            <a:ext cx="651246" cy="3383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B681882E-A0E4-3746-8931-188852757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5702" y="5866177"/>
            <a:ext cx="498311" cy="33220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B67D2E31-8E34-C140-BBC9-AD28B4638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3366" y="5877137"/>
            <a:ext cx="498311" cy="33220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79A5049-50D6-4440-B6E8-C5D0314AD6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92" t="19757" r="-1"/>
          <a:stretch/>
        </p:blipFill>
        <p:spPr>
          <a:xfrm>
            <a:off x="3748091" y="6295039"/>
            <a:ext cx="424104" cy="26657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2E8D016-C72A-9346-A2C9-CC8A274078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92" t="19757" r="-1"/>
          <a:stretch/>
        </p:blipFill>
        <p:spPr>
          <a:xfrm>
            <a:off x="2384478" y="6278256"/>
            <a:ext cx="424104" cy="26657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86A6313-EBC7-1040-9D71-94EF82FBD8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8852" y="6263140"/>
            <a:ext cx="488822" cy="26566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499A473-A4B4-9348-8B0D-6306AA469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1394" y="6284414"/>
            <a:ext cx="488822" cy="2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84176" y="2547657"/>
            <a:ext cx="3190297" cy="2965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Multiclass Deep Learning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Multiclass SVM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36917" y="197716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388" y="197716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858142" y="197716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888736" y="198013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97291" y="197716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14388" y="4268329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11845" y="3243837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185779"/>
              </p:ext>
            </p:extLst>
          </p:nvPr>
        </p:nvGraphicFramePr>
        <p:xfrm>
          <a:off x="992877" y="2236761"/>
          <a:ext cx="9951341" cy="18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0.890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</a:t>
                      </a:r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0.871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0.831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800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IFRD1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793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0.821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0.651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0.914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0.793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461659"/>
              </p:ext>
            </p:extLst>
          </p:nvPr>
        </p:nvGraphicFramePr>
        <p:xfrm>
          <a:off x="992877" y="1790970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1440438" y="4809460"/>
            <a:ext cx="9566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2-DNN, 2-SVM: PDAC vs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Multi-DNN, MSVM: (micro) average between PDAC vs PB, NL and PDAC, PB vs 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=&gt; CA19_9 + MLB2 + IGFB2 + HSPG2 + THBS1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대해서는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Multiclass AUC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.01~0.02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정도 상승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lang="en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6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904955" y="954897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74596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54135" y="1783663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57356" y="2145522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42508" y="2427205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C9F3FB-A2CD-5046-8017-135A69D2C6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AF3810-98F3-DD40-828F-6DA9A4C73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77"/>
          <a:stretch/>
        </p:blipFill>
        <p:spPr>
          <a:xfrm>
            <a:off x="7615241" y="1031371"/>
            <a:ext cx="1689100" cy="4290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20A9DB-A21C-9240-8D46-157673862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864"/>
          <a:stretch/>
        </p:blipFill>
        <p:spPr>
          <a:xfrm>
            <a:off x="5850725" y="1031371"/>
            <a:ext cx="1765300" cy="42907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9E4EE-7246-C44A-9D5C-C8E18C467F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892"/>
          <a:stretch/>
        </p:blipFill>
        <p:spPr>
          <a:xfrm>
            <a:off x="2357986" y="970395"/>
            <a:ext cx="1676400" cy="43150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7B7CD6-E5C1-594B-8C3D-D2A8449E46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446"/>
          <a:stretch/>
        </p:blipFill>
        <p:spPr>
          <a:xfrm>
            <a:off x="4106235" y="1007114"/>
            <a:ext cx="1701266" cy="43150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9D97B3-D501-3C49-9951-1E2122645B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925"/>
          <a:stretch/>
        </p:blipFill>
        <p:spPr>
          <a:xfrm>
            <a:off x="9599660" y="3049232"/>
            <a:ext cx="635000" cy="71674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3990F8-15E7-4E4B-A4CF-375C906A4E5D}"/>
              </a:ext>
            </a:extLst>
          </p:cNvPr>
          <p:cNvSpPr/>
          <p:nvPr/>
        </p:nvSpPr>
        <p:spPr>
          <a:xfrm>
            <a:off x="2609072" y="5456474"/>
            <a:ext cx="923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2-DNN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70CD2F-2180-CB46-8197-F3FD798F5751}"/>
              </a:ext>
            </a:extLst>
          </p:cNvPr>
          <p:cNvSpPr/>
          <p:nvPr/>
        </p:nvSpPr>
        <p:spPr>
          <a:xfrm>
            <a:off x="4358562" y="5456474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2-SVM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7B58DB-C321-8B4A-AA09-6526F3950D90}"/>
              </a:ext>
            </a:extLst>
          </p:cNvPr>
          <p:cNvSpPr/>
          <p:nvPr/>
        </p:nvSpPr>
        <p:spPr>
          <a:xfrm>
            <a:off x="6041787" y="5453033"/>
            <a:ext cx="133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Multi-DNN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8A8887-8DC5-E248-9C16-9BBF4DB191E3}"/>
              </a:ext>
            </a:extLst>
          </p:cNvPr>
          <p:cNvSpPr/>
          <p:nvPr/>
        </p:nvSpPr>
        <p:spPr>
          <a:xfrm>
            <a:off x="7963742" y="5463965"/>
            <a:ext cx="87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MSVM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717EB1-8596-0143-9D7A-9D9AE13151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3268" y="2053834"/>
            <a:ext cx="7011073" cy="12724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A161E2F-918A-2D48-93F4-FB4D75C36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9041839" y="3642089"/>
            <a:ext cx="112296" cy="4706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D7D62E-8E53-5D44-AA2C-642951CAFF95}"/>
              </a:ext>
            </a:extLst>
          </p:cNvPr>
          <p:cNvSpPr/>
          <p:nvPr/>
        </p:nvSpPr>
        <p:spPr>
          <a:xfrm>
            <a:off x="556391" y="704732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F5445C-E02C-D24E-B1C0-4EC0261A1C06}"/>
              </a:ext>
            </a:extLst>
          </p:cNvPr>
          <p:cNvSpPr/>
          <p:nvPr/>
        </p:nvSpPr>
        <p:spPr>
          <a:xfrm>
            <a:off x="2249066" y="3326311"/>
            <a:ext cx="7164453" cy="1021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2E16FB1-248F-5740-AB41-F1C3919FB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7309452" y="3614177"/>
            <a:ext cx="112296" cy="4706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1E10BFD-78A6-C344-A29B-95390CD3B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5534622" y="3584032"/>
            <a:ext cx="112296" cy="4706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0C3076F-477B-CA4B-9FBD-B6CD32DA26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3790132" y="3575057"/>
            <a:ext cx="112296" cy="4706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7F686A1-6E24-ED4C-BFEE-7A606C1452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89" t="8694" r="78653" b="73875"/>
          <a:stretch/>
        </p:blipFill>
        <p:spPr>
          <a:xfrm>
            <a:off x="2218184" y="1028450"/>
            <a:ext cx="7381476" cy="107503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BA704FC-83FA-D143-A2A2-955D486E36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4686" b="22242"/>
          <a:stretch/>
        </p:blipFill>
        <p:spPr>
          <a:xfrm>
            <a:off x="9599660" y="3781934"/>
            <a:ext cx="635000" cy="19091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BA2682F-D63E-2542-A338-0D92956F23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965" t="50247" r="46898" b="36681"/>
          <a:stretch/>
        </p:blipFill>
        <p:spPr>
          <a:xfrm>
            <a:off x="9681811" y="3575057"/>
            <a:ext cx="254869" cy="1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12C0E-8139-ED4C-81ED-5D4332273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18" y="724323"/>
            <a:ext cx="8557254" cy="6054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E224A8-89D2-5A49-828D-5734DD623A24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6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Multiclass SVM</a:t>
            </a:r>
            <a:r>
              <a:rPr lang="ko-KR" altLang="en-US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&amp; SVM-RFE</a:t>
            </a:r>
          </a:p>
        </p:txBody>
      </p:sp>
    </p:spTree>
    <p:extLst>
      <p:ext uri="{BB962C8B-B14F-4D97-AF65-F5344CB8AC3E}">
        <p14:creationId xmlns:p14="http://schemas.microsoft.com/office/powerpoint/2010/main" val="6615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2EA60E-9708-CA4E-AF10-4474670F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70" y="1097310"/>
            <a:ext cx="9538259" cy="509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011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A40A1C-0996-8349-B867-89DD40B0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01"/>
            <a:ext cx="12192000" cy="51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149F4E-6F50-7149-A8E8-B9EFD708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5" y="1514084"/>
            <a:ext cx="5037525" cy="4678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404D1A-256B-9F43-B34F-0437E50E6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1" y="1941934"/>
            <a:ext cx="5897880" cy="42504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DCF24-EAD4-1644-B638-8BAF547ADD30}"/>
              </a:ext>
            </a:extLst>
          </p:cNvPr>
          <p:cNvSpPr/>
          <p:nvPr/>
        </p:nvSpPr>
        <p:spPr>
          <a:xfrm>
            <a:off x="1508694" y="1065434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SVM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546555-CDC7-A34A-B9CF-B36D13544B46}"/>
              </a:ext>
            </a:extLst>
          </p:cNvPr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B23456-8D40-5047-8180-2B52F2DC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" y="2049389"/>
            <a:ext cx="11152437" cy="3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78925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E23907-9FEF-1F44-9A2F-C02D58F4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1"/>
          <a:stretch/>
        </p:blipFill>
        <p:spPr>
          <a:xfrm>
            <a:off x="2641267" y="1003611"/>
            <a:ext cx="6909465" cy="51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C80557-48B5-C343-B667-2696AE1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05" y="758214"/>
            <a:ext cx="4542989" cy="1538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CD68D-8728-5F45-92FB-74B26DF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16" y="2296968"/>
            <a:ext cx="494456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77A1D9-7385-E34B-805D-F6388D6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0" y="1293778"/>
            <a:ext cx="3952349" cy="1635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359408-B33B-4C4F-8809-DE3C2828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1" y="893239"/>
            <a:ext cx="3952349" cy="30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E28F2-43C2-A240-8017-A3D3A1E4F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0" y="3021598"/>
            <a:ext cx="4888041" cy="35012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AF3DAF-14C9-0940-881E-0801ADD36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6335"/>
            <a:ext cx="5168678" cy="19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0CFED-32A2-8940-B927-FF019B2B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19" y="1136780"/>
            <a:ext cx="8751361" cy="51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5421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05BFA4-CBA3-8D48-B2CA-8E465B6B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40C301-42E1-5748-9292-11C14CB7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3" y="1537220"/>
            <a:ext cx="4930321" cy="49303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A2F925-E932-2E44-A8D3-8F6D8E105351}"/>
              </a:ext>
            </a:extLst>
          </p:cNvPr>
          <p:cNvSpPr/>
          <p:nvPr/>
        </p:nvSpPr>
        <p:spPr>
          <a:xfrm>
            <a:off x="766833" y="961474"/>
            <a:ext cx="576172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SHAP value for multiclass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8606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/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461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85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9672</TotalTime>
  <Words>1698</Words>
  <Application>Microsoft Macintosh PowerPoint</Application>
  <PresentationFormat>와이드스크린</PresentationFormat>
  <Paragraphs>802</Paragraphs>
  <Slides>37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-윤고딕330</vt:lpstr>
      <vt:lpstr>-윤고딕340</vt:lpstr>
      <vt:lpstr>-윤고딕350</vt:lpstr>
      <vt:lpstr>12롯데마트드림Medium</vt:lpstr>
      <vt:lpstr>Apple SD Gothic Neo</vt:lpstr>
      <vt:lpstr>Apple SD Gothic Neo Medium</vt:lpstr>
      <vt:lpstr>맑은 고딕</vt:lpstr>
      <vt:lpstr>NanumBarunGothicOTF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57</cp:revision>
  <dcterms:created xsi:type="dcterms:W3CDTF">2021-07-25T23:13:45Z</dcterms:created>
  <dcterms:modified xsi:type="dcterms:W3CDTF">2022-02-21T00:32:26Z</dcterms:modified>
</cp:coreProperties>
</file>